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305" r:id="rId2"/>
    <p:sldId id="311" r:id="rId3"/>
    <p:sldId id="316" r:id="rId4"/>
    <p:sldId id="317" r:id="rId5"/>
    <p:sldId id="322" r:id="rId6"/>
    <p:sldId id="323" r:id="rId7"/>
    <p:sldId id="324" r:id="rId8"/>
    <p:sldId id="318" r:id="rId9"/>
    <p:sldId id="341" r:id="rId10"/>
    <p:sldId id="335" r:id="rId11"/>
    <p:sldId id="334" r:id="rId12"/>
    <p:sldId id="325" r:id="rId13"/>
    <p:sldId id="338" r:id="rId14"/>
    <p:sldId id="342" r:id="rId15"/>
    <p:sldId id="326" r:id="rId16"/>
    <p:sldId id="314" r:id="rId17"/>
    <p:sldId id="327" r:id="rId18"/>
    <p:sldId id="333" r:id="rId19"/>
    <p:sldId id="328" r:id="rId20"/>
    <p:sldId id="329" r:id="rId21"/>
    <p:sldId id="330" r:id="rId22"/>
    <p:sldId id="336" r:id="rId23"/>
    <p:sldId id="339" r:id="rId24"/>
    <p:sldId id="331" r:id="rId25"/>
    <p:sldId id="332" r:id="rId26"/>
    <p:sldId id="340" r:id="rId27"/>
    <p:sldId id="33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91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5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4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1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0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9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1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16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6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E89A-9886-403C-B21D-7EDA1601A55F}" type="datetimeFigureOut">
              <a:rPr lang="cs-CZ" smtClean="0"/>
              <a:pPr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6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skCac9wS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s.wikipedia.org/wiki/Bitva_u_Lipan" TargetMode="External"/><Relationship Id="rId4" Type="http://schemas.openxmlformats.org/officeDocument/2006/relationships/hyperlink" Target="http://cs.wikipedia.org/wiki/188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177109865-dejiny-udatneho-ceskeho-naroda/208552116230043-husite-v-boji-za-pravdu/titulk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77109865-dejiny-udatneho-ceskeho-naroda/208552116230044-husite-proti-vse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16612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Bookman Old Style" pitchFamily="18" charset="0"/>
              </a:rPr>
              <a:t/>
            </a:r>
            <a:br>
              <a:rPr lang="cs-CZ" dirty="0" smtClean="0">
                <a:latin typeface="Bookman Old Style" pitchFamily="18" charset="0"/>
              </a:rPr>
            </a:br>
            <a:r>
              <a:rPr lang="cs-CZ" dirty="0" smtClean="0">
                <a:latin typeface="Bookman Old Style" pitchFamily="18" charset="0"/>
              </a:rPr>
              <a:t>Husité a průběh husitských válek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81615"/>
            <a:ext cx="34861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2420888"/>
            <a:ext cx="3168352" cy="1143000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Jan Žižka z Trocnova </a:t>
            </a:r>
            <a:endParaRPr lang="cs-CZ" sz="6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896544" cy="614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2890664" cy="1143000"/>
          </a:xfrm>
        </p:spPr>
        <p:txBody>
          <a:bodyPr>
            <a:noAutofit/>
          </a:bodyPr>
          <a:lstStyle/>
          <a:p>
            <a:r>
              <a:rPr lang="cs-CZ" sz="5000" b="1" dirty="0"/>
              <a:t>Boj husitů s křižáky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6085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6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77472" cy="1143000"/>
          </a:xfrm>
        </p:spPr>
        <p:txBody>
          <a:bodyPr/>
          <a:lstStyle/>
          <a:p>
            <a:pPr algn="l"/>
            <a:r>
              <a:rPr lang="cs-CZ" dirty="0" smtClean="0"/>
              <a:t>     Husitské zbraně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1165520"/>
            <a:ext cx="3466728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Řemdih – jedna z nejobávanějších husitských zbraní – okovaná koule na dlouhém řetěze přikovaná k dřevěné násadě; někdy se nazývala prostě </a:t>
            </a:r>
            <a:r>
              <a:rPr lang="cs-CZ" i="1" dirty="0" smtClean="0"/>
              <a:t>koule na řetěze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475252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3238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sz="4000" i="1" dirty="0" smtClean="0"/>
              <a:t>1) halapartna, 2) kopí, 3) sudlice, 4) sekyra, 5) sudlice, 6) šídlo, 7) meč, 8) cep, 9) kropáč, 10) řemdih, 11) sudlice ušatá</a:t>
            </a:r>
            <a:r>
              <a:rPr lang="cs-CZ" i="1" dirty="0" smtClean="0"/>
              <a:t/>
            </a:r>
            <a:br>
              <a:rPr lang="cs-CZ" i="1" dirty="0" smtClean="0"/>
            </a:br>
            <a:endParaRPr lang="cs-CZ" dirty="0" smtClean="0"/>
          </a:p>
        </p:txBody>
      </p:sp>
      <p:pic>
        <p:nvPicPr>
          <p:cNvPr id="15363" name="Picture 3" descr="C:\Documents and Settings\uzivatel\Dokumenty\Obrázky\husitství\vyzbroj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716088"/>
            <a:ext cx="3673475" cy="5141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77490"/>
            <a:ext cx="8229600" cy="33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Husitský chorál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hlinkClick r:id="rId3"/>
              </a:rPr>
              <a:t>https://</a:t>
            </a:r>
            <a:r>
              <a:rPr lang="cs-CZ" sz="4000" dirty="0" smtClean="0">
                <a:hlinkClick r:id="rId3"/>
              </a:rPr>
              <a:t>www.youtube.com/watch?v=elskCac9wSI</a:t>
            </a:r>
            <a:endParaRPr lang="cs-CZ" sz="4000" dirty="0" smtClean="0"/>
          </a:p>
          <a:p>
            <a:pPr marL="0" indent="0" algn="ctr">
              <a:buNone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4957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Průběh husitských válek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84784"/>
            <a:ext cx="7704856" cy="4608512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Nové město pražské – hodně přívrženců husitů</a:t>
            </a:r>
          </a:p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1419 Václav IV. dosazení protihusitských konšelů na radnici – pokus o řešení situace</a:t>
            </a:r>
          </a:p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první defenestrace – počátek hus. válek</a:t>
            </a:r>
          </a:p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smrt Václava IV.</a:t>
            </a:r>
          </a:p>
        </p:txBody>
      </p:sp>
    </p:spTree>
    <p:extLst>
      <p:ext uri="{BB962C8B-B14F-4D97-AF65-F5344CB8AC3E}">
        <p14:creationId xmlns:p14="http://schemas.microsoft.com/office/powerpoint/2010/main" val="20175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Průběh husitských válek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84784"/>
            <a:ext cx="7704856" cy="4608512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nástupce Zikmund Lucemburský – mladší bratr Václava IV. - pro husity nepřijatelný král</a:t>
            </a:r>
          </a:p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1420 křížová výprava proti Čechům – v čele Zikmund</a:t>
            </a:r>
          </a:p>
          <a:p>
            <a:pPr algn="just">
              <a:lnSpc>
                <a:spcPct val="220000"/>
              </a:lnSpc>
            </a:pPr>
            <a:r>
              <a:rPr lang="cs-CZ" sz="2400" dirty="0" smtClean="0">
                <a:latin typeface="Bookman Old Style" pitchFamily="18" charset="0"/>
              </a:rPr>
              <a:t>bitva na hoře Vítkově – Zikmund poražen</a:t>
            </a:r>
          </a:p>
          <a:p>
            <a:pPr algn="just">
              <a:lnSpc>
                <a:spcPct val="220000"/>
              </a:lnSpc>
            </a:pPr>
            <a:endParaRPr lang="cs-CZ" sz="2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 </a:t>
            </a:r>
            <a:r>
              <a:rPr lang="cs-CZ" dirty="0"/>
              <a:t>na vrchu Vítkově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2" y="1340768"/>
            <a:ext cx="7920880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Průběh husitských válek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704856" cy="46085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Bookman Old Style" pitchFamily="18" charset="0"/>
              </a:rPr>
              <a:t>Zikmund se nechal korunovat českým králem, ale české země opustil</a:t>
            </a:r>
          </a:p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Bookman Old Style" pitchFamily="18" charset="0"/>
              </a:rPr>
              <a:t>1421 zemský sněm v Čáslavi – zástupci šlechty i měst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>
                <a:latin typeface="Bookman Old Style" pitchFamily="18" charset="0"/>
              </a:rPr>
              <a:t>Zikmundova korunovace prohlášena za neplatnou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>
                <a:latin typeface="Bookman Old Style" pitchFamily="18" charset="0"/>
              </a:rPr>
              <a:t>ustanovena dočasná vláda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>
                <a:latin typeface="Bookman Old Style" pitchFamily="18" charset="0"/>
              </a:rPr>
              <a:t>čtyři pražské artikuly – prohlášeny za zákon</a:t>
            </a:r>
          </a:p>
        </p:txBody>
      </p:sp>
    </p:spTree>
    <p:extLst>
      <p:ext uri="{BB962C8B-B14F-4D97-AF65-F5344CB8AC3E}">
        <p14:creationId xmlns:p14="http://schemas.microsoft.com/office/powerpoint/2010/main" val="37536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Husité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80920" cy="4896544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husité – stoupenci Husa, byli považováni za kacíře</a:t>
            </a:r>
          </a:p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Husité = kališníci</a:t>
            </a:r>
          </a:p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symbol husitů – kalich</a:t>
            </a:r>
          </a:p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požadavky husitů = čtyři pražské artikuly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1593"/>
            <a:ext cx="2275063" cy="320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Průběh husitských válek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84784"/>
            <a:ext cx="7704856" cy="46085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1424 zemřel Jan Žižka</a:t>
            </a:r>
          </a:p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nástupce Prokop Holý</a:t>
            </a:r>
          </a:p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pět křížových výprav proti husitům – všechny poraženy</a:t>
            </a:r>
          </a:p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spanilé jízdy – pronikání za hranice (šíření hus. myšlenky + kořist)</a:t>
            </a:r>
          </a:p>
        </p:txBody>
      </p:sp>
    </p:spTree>
    <p:extLst>
      <p:ext uri="{BB962C8B-B14F-4D97-AF65-F5344CB8AC3E}">
        <p14:creationId xmlns:p14="http://schemas.microsoft.com/office/powerpoint/2010/main" val="4206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Průběh husitských válek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856" cy="46085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1431 koncil v Basileji</a:t>
            </a:r>
          </a:p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1434 bitva u Lipan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 smtClean="0">
                <a:latin typeface="Bookman Old Style" pitchFamily="18" charset="0"/>
              </a:rPr>
              <a:t>umírnění husité + katolíci </a:t>
            </a:r>
            <a:r>
              <a:rPr lang="cs-CZ" sz="4000" dirty="0" smtClean="0">
                <a:latin typeface="Bookman Old Style" pitchFamily="18" charset="0"/>
              </a:rPr>
              <a:t>x</a:t>
            </a:r>
            <a:r>
              <a:rPr lang="cs-CZ" sz="2400" dirty="0" smtClean="0">
                <a:latin typeface="Bookman Old Style" pitchFamily="18" charset="0"/>
              </a:rPr>
              <a:t> radikální husité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 smtClean="0">
                <a:latin typeface="Bookman Old Style" pitchFamily="18" charset="0"/>
              </a:rPr>
              <a:t>radikální husité poraženi</a:t>
            </a:r>
            <a:endParaRPr lang="cs-CZ" sz="2400" dirty="0">
              <a:latin typeface="Bookman Old Style" pitchFamily="18" charset="0"/>
            </a:endParaRPr>
          </a:p>
          <a:p>
            <a:pPr lvl="1" algn="just">
              <a:lnSpc>
                <a:spcPct val="150000"/>
              </a:lnSpc>
            </a:pPr>
            <a:endParaRPr lang="cs-CZ" sz="2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 u Lipan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0" y="1340768"/>
            <a:ext cx="76200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0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02 obrázky podle témat\D -obrázky podle témat,  výklad k promítání, internet, písemky, křížovky apod\D 7 obrázky podle témat\husité\Bitva_u_Lipa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26038" cy="6858000"/>
          </a:xfrm>
          <a:noFill/>
        </p:spPr>
      </p:pic>
      <p:pic>
        <p:nvPicPr>
          <p:cNvPr id="30723" name="Picture 3" descr="G:\ohrázky husitství\Battle_of_Lipany_memoria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10163" y="1484313"/>
            <a:ext cx="4033837" cy="5373687"/>
          </a:xfrm>
          <a:noFill/>
        </p:spPr>
      </p:pic>
      <p:sp>
        <p:nvSpPr>
          <p:cNvPr id="30724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2800" b="1" smtClean="0"/>
              <a:t/>
            </a:r>
            <a:br>
              <a:rPr lang="cs-CZ" sz="2800" b="1" smtClean="0"/>
            </a:br>
            <a:r>
              <a:rPr lang="cs-CZ" sz="2800" b="1" smtClean="0"/>
              <a:t/>
            </a:r>
            <a:br>
              <a:rPr lang="cs-CZ" sz="2800" b="1" smtClean="0"/>
            </a:br>
            <a:r>
              <a:rPr lang="cs-CZ" sz="2800" b="1" smtClean="0"/>
              <a:t>Lipanská mohyla</a:t>
            </a:r>
            <a:r>
              <a:rPr lang="cs-CZ" sz="2800" smtClean="0"/>
              <a:t> - byla postavena roku </a:t>
            </a:r>
            <a:r>
              <a:rPr lang="cs-CZ" sz="2800" smtClean="0">
                <a:hlinkClick r:id="rId4" action="ppaction://hlinkfile" tooltip="1881"/>
              </a:rPr>
              <a:t>1881</a:t>
            </a:r>
            <a:r>
              <a:rPr lang="cs-CZ" sz="2800" smtClean="0"/>
              <a:t> jako památka bratrovražedné </a:t>
            </a:r>
            <a:r>
              <a:rPr lang="cs-CZ" sz="2800" smtClean="0">
                <a:hlinkClick r:id="rId5" action="ppaction://hlinkfile" tooltip="Bitva u Lipan"/>
              </a:rPr>
              <a:t>bitvy u Lipan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Průběh husitských válek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856" cy="46085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1436 v Jihlavě – basilejská kompaktáta</a:t>
            </a:r>
          </a:p>
          <a:p>
            <a:pPr lvl="1" algn="just">
              <a:lnSpc>
                <a:spcPct val="150000"/>
              </a:lnSpc>
            </a:pPr>
            <a:r>
              <a:rPr lang="cs-CZ" dirty="0">
                <a:latin typeface="Bookman Old Style" pitchFamily="18" charset="0"/>
              </a:rPr>
              <a:t>p</a:t>
            </a:r>
            <a:r>
              <a:rPr lang="cs-CZ" dirty="0" smtClean="0">
                <a:latin typeface="Bookman Old Style" pitchFamily="18" charset="0"/>
              </a:rPr>
              <a:t>ovolení přijímání pod obojí</a:t>
            </a:r>
          </a:p>
          <a:p>
            <a:pPr lvl="1" algn="just">
              <a:lnSpc>
                <a:spcPct val="150000"/>
              </a:lnSpc>
            </a:pPr>
            <a:r>
              <a:rPr lang="cs-CZ" dirty="0" smtClean="0">
                <a:latin typeface="Bookman Old Style" pitchFamily="18" charset="0"/>
              </a:rPr>
              <a:t>husité souhlasí s nástupem Zikmunda na český trůn</a:t>
            </a:r>
          </a:p>
          <a:p>
            <a:pPr algn="just">
              <a:lnSpc>
                <a:spcPct val="150000"/>
              </a:lnSpc>
            </a:pPr>
            <a:r>
              <a:rPr lang="cs-CZ" sz="2800" dirty="0" smtClean="0">
                <a:latin typeface="Bookman Old Style" pitchFamily="18" charset="0"/>
              </a:rPr>
              <a:t>1437 zemřel Zikmund </a:t>
            </a:r>
            <a:r>
              <a:rPr lang="cs-CZ" sz="2800" dirty="0" smtClean="0">
                <a:latin typeface="Bookman Old Style" pitchFamily="18" charset="0"/>
                <a:cs typeface="Times New Roman"/>
              </a:rPr>
              <a:t>→ vymření Lucemburků po meči</a:t>
            </a:r>
            <a:endParaRPr lang="cs-CZ" sz="28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424"/>
            <a:ext cx="8229600" cy="1143000"/>
          </a:xfrm>
        </p:spPr>
        <p:txBody>
          <a:bodyPr/>
          <a:lstStyle/>
          <a:p>
            <a:r>
              <a:rPr lang="cs-CZ" dirty="0" smtClean="0"/>
              <a:t>České země za husitských válek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844824"/>
            <a:ext cx="8229601" cy="36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Dějiny udatného českého národa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www.ceskatelevize.cz/ivysilani/10177109865-dejiny-udatneho-ceskeho-naroda/208552116230043-husite-v-boji-za-pravdu/titulky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https://www.ceskatelevize.cz/ivysilani/10177109865-dejiny-udatneho-ceskeho-naroda/208552116230044-husite-proti-vsem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1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čtyři pražské artikuly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4896544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3000" dirty="0" smtClean="0">
                <a:latin typeface="Bookman Old Style" pitchFamily="18" charset="0"/>
              </a:rPr>
              <a:t>svobodné kázání a výklad Bible</a:t>
            </a:r>
          </a:p>
          <a:p>
            <a:pPr algn="just">
              <a:lnSpc>
                <a:spcPct val="220000"/>
              </a:lnSpc>
            </a:pPr>
            <a:r>
              <a:rPr lang="cs-CZ" sz="3000" dirty="0" smtClean="0">
                <a:latin typeface="Bookman Old Style" pitchFamily="18" charset="0"/>
              </a:rPr>
              <a:t>přijímání pod obojí</a:t>
            </a:r>
          </a:p>
          <a:p>
            <a:pPr algn="just">
              <a:lnSpc>
                <a:spcPct val="220000"/>
              </a:lnSpc>
            </a:pPr>
            <a:r>
              <a:rPr lang="cs-CZ" sz="3000" dirty="0">
                <a:latin typeface="Bookman Old Style" pitchFamily="18" charset="0"/>
              </a:rPr>
              <a:t>zákaz světské moci kněží</a:t>
            </a:r>
          </a:p>
          <a:p>
            <a:pPr algn="just">
              <a:lnSpc>
                <a:spcPct val="220000"/>
              </a:lnSpc>
            </a:pPr>
            <a:r>
              <a:rPr lang="cs-CZ" sz="3000" dirty="0" smtClean="0">
                <a:latin typeface="Bookman Old Style" pitchFamily="18" charset="0"/>
              </a:rPr>
              <a:t>obecné trestání smrtelných hříchů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2400"/>
            <a:ext cx="2189316" cy="38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Husité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umírnění husité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cs-CZ" sz="21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Husité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umírnění husité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>
                <a:latin typeface="Bookman Old Style" pitchFamily="18" charset="0"/>
              </a:rPr>
              <a:t>radikální husité</a:t>
            </a:r>
          </a:p>
        </p:txBody>
      </p:sp>
    </p:spTree>
    <p:extLst>
      <p:ext uri="{BB962C8B-B14F-4D97-AF65-F5344CB8AC3E}">
        <p14:creationId xmlns:p14="http://schemas.microsoft.com/office/powerpoint/2010/main" val="579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Husité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umírnění husité</a:t>
            </a:r>
          </a:p>
          <a:p>
            <a:pPr lvl="1">
              <a:lnSpc>
                <a:spcPct val="220000"/>
              </a:lnSpc>
            </a:pPr>
            <a:r>
              <a:rPr lang="cs-CZ" sz="2100" dirty="0" smtClean="0">
                <a:latin typeface="Bookman Old Style" pitchFamily="18" charset="0"/>
              </a:rPr>
              <a:t>požadovali pouze povolení přijímání pod obojí pro ty, kdo o to stojí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>
                <a:latin typeface="Bookman Old Style" pitchFamily="18" charset="0"/>
              </a:rPr>
              <a:t>radikální husité</a:t>
            </a:r>
          </a:p>
        </p:txBody>
      </p:sp>
    </p:spTree>
    <p:extLst>
      <p:ext uri="{BB962C8B-B14F-4D97-AF65-F5344CB8AC3E}">
        <p14:creationId xmlns:p14="http://schemas.microsoft.com/office/powerpoint/2010/main" val="579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Husité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cs-CZ" sz="2500" dirty="0" smtClean="0">
                <a:latin typeface="Bookman Old Style" pitchFamily="18" charset="0"/>
              </a:rPr>
              <a:t>umírnění husité</a:t>
            </a:r>
          </a:p>
          <a:p>
            <a:pPr lvl="1">
              <a:lnSpc>
                <a:spcPct val="220000"/>
              </a:lnSpc>
            </a:pPr>
            <a:r>
              <a:rPr lang="cs-CZ" sz="2100" dirty="0" smtClean="0">
                <a:latin typeface="Bookman Old Style" pitchFamily="18" charset="0"/>
              </a:rPr>
              <a:t>požadovali pouze povolení přijímání pod obojí pro ty, kdo o to stojí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>
                <a:latin typeface="Bookman Old Style" pitchFamily="18" charset="0"/>
              </a:rPr>
              <a:t>radikální husité</a:t>
            </a:r>
          </a:p>
          <a:p>
            <a:pPr lvl="1">
              <a:lnSpc>
                <a:spcPct val="200000"/>
              </a:lnSpc>
            </a:pPr>
            <a:r>
              <a:rPr lang="cs-CZ" sz="2100" dirty="0" smtClean="0">
                <a:latin typeface="Bookman Old Style" pitchFamily="18" charset="0"/>
              </a:rPr>
              <a:t>trvali na prosazení všech čtyř článků pro všechny, třeba i s tvrdým donucením</a:t>
            </a:r>
            <a:endParaRPr lang="cs-CZ" sz="21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táborité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48965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600" dirty="0" smtClean="0">
                <a:latin typeface="Bookman Old Style" pitchFamily="18" charset="0"/>
              </a:rPr>
              <a:t>radikální husité</a:t>
            </a:r>
          </a:p>
          <a:p>
            <a:pPr algn="just">
              <a:lnSpc>
                <a:spcPct val="150000"/>
              </a:lnSpc>
            </a:pPr>
            <a:r>
              <a:rPr lang="cs-CZ" sz="2600" dirty="0" smtClean="0">
                <a:latin typeface="Bookman Old Style" pitchFamily="18" charset="0"/>
              </a:rPr>
              <a:t>město Tábor, založené roku 1420 u Sezimova Ústí</a:t>
            </a:r>
          </a:p>
          <a:p>
            <a:pPr algn="just">
              <a:lnSpc>
                <a:spcPct val="150000"/>
              </a:lnSpc>
            </a:pPr>
            <a:r>
              <a:rPr lang="cs-CZ" sz="2600" dirty="0" smtClean="0">
                <a:latin typeface="Bookman Old Style" pitchFamily="18" charset="0"/>
              </a:rPr>
              <a:t>pokus žít bez soukromého majetku</a:t>
            </a:r>
          </a:p>
          <a:p>
            <a:pPr algn="just">
              <a:lnSpc>
                <a:spcPct val="150000"/>
              </a:lnSpc>
            </a:pPr>
            <a:r>
              <a:rPr lang="cs-CZ" sz="2600" dirty="0" smtClean="0">
                <a:latin typeface="Bookman Old Style" pitchFamily="18" charset="0"/>
              </a:rPr>
              <a:t>hejtmané – velitelé</a:t>
            </a:r>
          </a:p>
          <a:p>
            <a:pPr algn="just">
              <a:lnSpc>
                <a:spcPct val="150000"/>
              </a:lnSpc>
            </a:pPr>
            <a:r>
              <a:rPr lang="cs-CZ" sz="2600" dirty="0" smtClean="0">
                <a:latin typeface="Bookman Old Style" pitchFamily="18" charset="0"/>
              </a:rPr>
              <a:t>Jan Žižka z Trocnova</a:t>
            </a:r>
          </a:p>
          <a:p>
            <a:pPr algn="just">
              <a:lnSpc>
                <a:spcPct val="150000"/>
              </a:lnSpc>
            </a:pPr>
            <a:r>
              <a:rPr lang="cs-CZ" sz="2600" dirty="0" smtClean="0">
                <a:latin typeface="Bookman Old Style" pitchFamily="18" charset="0"/>
              </a:rPr>
              <a:t>výborní bojovníci, plenění klášterů</a:t>
            </a:r>
          </a:p>
          <a:p>
            <a:pPr algn="just">
              <a:lnSpc>
                <a:spcPct val="220000"/>
              </a:lnSpc>
            </a:pPr>
            <a:endParaRPr lang="cs-CZ" sz="2500" dirty="0" smtClean="0">
              <a:latin typeface="Bookman Old Style" pitchFamily="18" charset="0"/>
            </a:endParaRPr>
          </a:p>
          <a:p>
            <a:pPr algn="just">
              <a:lnSpc>
                <a:spcPct val="220000"/>
              </a:lnSpc>
            </a:pPr>
            <a:endParaRPr lang="cs-CZ" sz="25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917" y="1600200"/>
            <a:ext cx="57101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381</Words>
  <Application>Microsoft Office PowerPoint</Application>
  <PresentationFormat>Předvádění na obrazovce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Times New Roman</vt:lpstr>
      <vt:lpstr>Motiv systému Office</vt:lpstr>
      <vt:lpstr> Husité a průběh husitských válek</vt:lpstr>
      <vt:lpstr>Husité</vt:lpstr>
      <vt:lpstr>čtyři pražské artikuly</vt:lpstr>
      <vt:lpstr>Husité</vt:lpstr>
      <vt:lpstr>Husité</vt:lpstr>
      <vt:lpstr>Husité</vt:lpstr>
      <vt:lpstr>Husité</vt:lpstr>
      <vt:lpstr>táborité</vt:lpstr>
      <vt:lpstr>Prezentace aplikace PowerPoint</vt:lpstr>
      <vt:lpstr>Jan Žižka z Trocnova </vt:lpstr>
      <vt:lpstr>Boj husitů s křižáky</vt:lpstr>
      <vt:lpstr>     Husitské zbraně</vt:lpstr>
      <vt:lpstr> 1) halapartna, 2) kopí, 3) sudlice, 4) sekyra, 5) sudlice, 6) šídlo, 7) meč, 8) cep, 9) kropáč, 10) řemdih, 11) sudlice ušatá </vt:lpstr>
      <vt:lpstr>Prezentace aplikace PowerPoint</vt:lpstr>
      <vt:lpstr>Husitský chorál</vt:lpstr>
      <vt:lpstr>Průběh husitských válek</vt:lpstr>
      <vt:lpstr>Průběh husitských válek</vt:lpstr>
      <vt:lpstr>Bitva na vrchu Vítkově</vt:lpstr>
      <vt:lpstr>Průběh husitských válek</vt:lpstr>
      <vt:lpstr>Průběh husitských válek</vt:lpstr>
      <vt:lpstr>Průběh husitských válek</vt:lpstr>
      <vt:lpstr>Bitva u Lipan</vt:lpstr>
      <vt:lpstr>  Lipanská mohyla - byla postavena roku 1881 jako památka bratrovražedné bitvy u Lipan </vt:lpstr>
      <vt:lpstr>Průběh husitských válek</vt:lpstr>
      <vt:lpstr>České země za husitských válek</vt:lpstr>
      <vt:lpstr>Prezentace aplikace PowerPoint</vt:lpstr>
      <vt:lpstr>Dějiny udatného českého národa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Katka</cp:lastModifiedBy>
  <cp:revision>92</cp:revision>
  <dcterms:created xsi:type="dcterms:W3CDTF">2012-04-04T05:08:45Z</dcterms:created>
  <dcterms:modified xsi:type="dcterms:W3CDTF">2020-04-13T17:05:30Z</dcterms:modified>
</cp:coreProperties>
</file>