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8" r:id="rId2"/>
    <p:sldId id="267" r:id="rId3"/>
    <p:sldId id="264" r:id="rId4"/>
    <p:sldId id="268" r:id="rId5"/>
    <p:sldId id="265" r:id="rId6"/>
    <p:sldId id="269" r:id="rId7"/>
    <p:sldId id="266" r:id="rId8"/>
    <p:sldId id="27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71" autoAdjust="0"/>
  </p:normalViewPr>
  <p:slideViewPr>
    <p:cSldViewPr>
      <p:cViewPr>
        <p:scale>
          <a:sx n="80" d="100"/>
          <a:sy n="80" d="100"/>
        </p:scale>
        <p:origin x="-111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10567C-1A94-4A9A-82C6-9D6FF4791600}" type="doc">
      <dgm:prSet loTypeId="urn:microsoft.com/office/officeart/2005/8/layout/hProcess9" loCatId="process" qsTypeId="urn:microsoft.com/office/officeart/2005/8/quickstyle/3d1" qsCatId="3D" csTypeId="urn:microsoft.com/office/officeart/2005/8/colors/accent1_5" csCatId="accent1" phldr="1"/>
      <dgm:spPr/>
    </dgm:pt>
    <dgm:pt modelId="{65068C3C-777B-419F-9F8F-C2EAF4C1C2B1}">
      <dgm:prSet phldrT="[Text]"/>
      <dgm:spPr/>
      <dgm:t>
        <a:bodyPr/>
        <a:lstStyle/>
        <a:p>
          <a:r>
            <a:rPr lang="cs-CZ" dirty="0" smtClean="0"/>
            <a:t>Slova se skupinami </a:t>
          </a:r>
          <a:r>
            <a:rPr lang="cs-CZ" dirty="0" err="1" smtClean="0"/>
            <a:t>dě</a:t>
          </a:r>
          <a:r>
            <a:rPr lang="cs-CZ" dirty="0" smtClean="0"/>
            <a:t>, tě, ně</a:t>
          </a:r>
          <a:endParaRPr lang="cs-CZ" dirty="0"/>
        </a:p>
      </dgm:t>
    </dgm:pt>
    <dgm:pt modelId="{C53A6F27-CC40-4537-9D80-52D1DF61ADEA}" type="parTrans" cxnId="{9A907070-8989-4C03-9628-71764FF74D75}">
      <dgm:prSet/>
      <dgm:spPr/>
      <dgm:t>
        <a:bodyPr/>
        <a:lstStyle/>
        <a:p>
          <a:endParaRPr lang="cs-CZ"/>
        </a:p>
      </dgm:t>
    </dgm:pt>
    <dgm:pt modelId="{9D2E205B-3B3F-47C5-8493-5310B8388338}" type="sibTrans" cxnId="{9A907070-8989-4C03-9628-71764FF74D75}">
      <dgm:prSet/>
      <dgm:spPr/>
      <dgm:t>
        <a:bodyPr/>
        <a:lstStyle/>
        <a:p>
          <a:endParaRPr lang="cs-CZ"/>
        </a:p>
      </dgm:t>
    </dgm:pt>
    <dgm:pt modelId="{84A66628-B96C-4997-82FE-2666E6EB2CEB}" type="pres">
      <dgm:prSet presAssocID="{E010567C-1A94-4A9A-82C6-9D6FF4791600}" presName="CompostProcess" presStyleCnt="0">
        <dgm:presLayoutVars>
          <dgm:dir/>
          <dgm:resizeHandles val="exact"/>
        </dgm:presLayoutVars>
      </dgm:prSet>
      <dgm:spPr/>
    </dgm:pt>
    <dgm:pt modelId="{A990616E-E598-4929-A6B8-C596B48338A8}" type="pres">
      <dgm:prSet presAssocID="{E010567C-1A94-4A9A-82C6-9D6FF4791600}" presName="arrow" presStyleLbl="bgShp" presStyleIdx="0" presStyleCnt="1"/>
      <dgm:spPr/>
    </dgm:pt>
    <dgm:pt modelId="{247FD691-C1D2-460C-89F4-C2001ADC2038}" type="pres">
      <dgm:prSet presAssocID="{E010567C-1A94-4A9A-82C6-9D6FF4791600}" presName="linearProcess" presStyleCnt="0"/>
      <dgm:spPr/>
    </dgm:pt>
    <dgm:pt modelId="{F2BEABF2-8B20-4CE4-AD9E-A305924D735F}" type="pres">
      <dgm:prSet presAssocID="{65068C3C-777B-419F-9F8F-C2EAF4C1C2B1}" presName="textNode" presStyleLbl="node1" presStyleIdx="0" presStyleCnt="1" custScaleX="139411" custScaleY="13980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771BAB1-CD48-4027-AB83-B14D5ED2B77A}" type="presOf" srcId="{E010567C-1A94-4A9A-82C6-9D6FF4791600}" destId="{84A66628-B96C-4997-82FE-2666E6EB2CEB}" srcOrd="0" destOrd="0" presId="urn:microsoft.com/office/officeart/2005/8/layout/hProcess9"/>
    <dgm:cxn modelId="{9A907070-8989-4C03-9628-71764FF74D75}" srcId="{E010567C-1A94-4A9A-82C6-9D6FF4791600}" destId="{65068C3C-777B-419F-9F8F-C2EAF4C1C2B1}" srcOrd="0" destOrd="0" parTransId="{C53A6F27-CC40-4537-9D80-52D1DF61ADEA}" sibTransId="{9D2E205B-3B3F-47C5-8493-5310B8388338}"/>
    <dgm:cxn modelId="{719F8437-A341-4042-88E8-9EFD95F34350}" type="presOf" srcId="{65068C3C-777B-419F-9F8F-C2EAF4C1C2B1}" destId="{F2BEABF2-8B20-4CE4-AD9E-A305924D735F}" srcOrd="0" destOrd="0" presId="urn:microsoft.com/office/officeart/2005/8/layout/hProcess9"/>
    <dgm:cxn modelId="{B30084D0-582F-450B-99AD-DFE39A9072D8}" type="presParOf" srcId="{84A66628-B96C-4997-82FE-2666E6EB2CEB}" destId="{A990616E-E598-4929-A6B8-C596B48338A8}" srcOrd="0" destOrd="0" presId="urn:microsoft.com/office/officeart/2005/8/layout/hProcess9"/>
    <dgm:cxn modelId="{1B52E091-0A08-4477-978C-6A014E0F961B}" type="presParOf" srcId="{84A66628-B96C-4997-82FE-2666E6EB2CEB}" destId="{247FD691-C1D2-460C-89F4-C2001ADC2038}" srcOrd="1" destOrd="0" presId="urn:microsoft.com/office/officeart/2005/8/layout/hProcess9"/>
    <dgm:cxn modelId="{16B485CB-1E6B-415D-A3DF-492D6AF3C6CC}" type="presParOf" srcId="{247FD691-C1D2-460C-89F4-C2001ADC2038}" destId="{F2BEABF2-8B20-4CE4-AD9E-A305924D735F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0616E-E598-4929-A6B8-C596B48338A8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2BEABF2-8B20-4CE4-AD9E-A305924D735F}">
      <dsp:nvSpPr>
        <dsp:cNvPr id="0" name=""/>
        <dsp:cNvSpPr/>
      </dsp:nvSpPr>
      <dsp:spPr>
        <a:xfrm>
          <a:off x="2152" y="895648"/>
          <a:ext cx="6091694" cy="2272702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600" kern="1200" dirty="0" smtClean="0"/>
            <a:t>Slova se skupinami </a:t>
          </a:r>
          <a:r>
            <a:rPr lang="cs-CZ" sz="5600" kern="1200" dirty="0" err="1" smtClean="0"/>
            <a:t>dě</a:t>
          </a:r>
          <a:r>
            <a:rPr lang="cs-CZ" sz="5600" kern="1200" dirty="0" smtClean="0"/>
            <a:t>, tě, ně</a:t>
          </a:r>
          <a:endParaRPr lang="cs-CZ" sz="5600" kern="1200" dirty="0"/>
        </a:p>
      </dsp:txBody>
      <dsp:txXfrm>
        <a:off x="113096" y="1006592"/>
        <a:ext cx="5869806" cy="2050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197DC-20B0-46B2-97E9-16AE43A7FB28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8CE6-6F5B-4E33-A7F2-CB486F89E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79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4659-7985-49B0-AFB9-855F1780E650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87852769"/>
              </p:ext>
            </p:extLst>
          </p:nvPr>
        </p:nvGraphicFramePr>
        <p:xfrm>
          <a:off x="1475656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97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795338"/>
            <a:ext cx="4505325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8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Slova se skupinami </a:t>
            </a:r>
            <a:r>
              <a:rPr lang="cs-CZ" dirty="0" err="1" smtClean="0"/>
              <a:t>dě</a:t>
            </a:r>
            <a:r>
              <a:rPr lang="cs-CZ" dirty="0" smtClean="0"/>
              <a:t>, tě, ně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7158" y="2000240"/>
            <a:ext cx="782778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dirty="0" smtClean="0"/>
              <a:t>Ve skupinách </a:t>
            </a:r>
            <a:r>
              <a:rPr lang="cs-CZ" sz="3200" b="1" dirty="0" err="1" smtClean="0">
                <a:solidFill>
                  <a:srgbClr val="FF0000"/>
                </a:solidFill>
              </a:rPr>
              <a:t>dě</a:t>
            </a:r>
            <a:r>
              <a:rPr lang="cs-CZ" sz="3200" b="1" dirty="0" smtClean="0">
                <a:solidFill>
                  <a:srgbClr val="FF0000"/>
                </a:solidFill>
              </a:rPr>
              <a:t>, tě, ně </a:t>
            </a:r>
            <a:r>
              <a:rPr lang="cs-CZ" sz="3200" b="1" dirty="0" smtClean="0"/>
              <a:t>se píše háček nad </a:t>
            </a:r>
            <a:r>
              <a:rPr lang="cs-CZ" sz="3200" b="1" dirty="0" err="1" smtClean="0">
                <a:solidFill>
                  <a:srgbClr val="FF0000"/>
                </a:solidFill>
              </a:rPr>
              <a:t>e</a:t>
            </a:r>
            <a:r>
              <a:rPr lang="cs-CZ" sz="3200" b="1" dirty="0" smtClean="0">
                <a:solidFill>
                  <a:srgbClr val="FF0000"/>
                </a:solidFill>
              </a:rPr>
              <a:t>.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7468" y="2857496"/>
            <a:ext cx="9106532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dirty="0" smtClean="0"/>
              <a:t>Písmeno </a:t>
            </a:r>
            <a:r>
              <a:rPr lang="cs-CZ" sz="2800" b="1" dirty="0" smtClean="0">
                <a:solidFill>
                  <a:srgbClr val="FF0000"/>
                </a:solidFill>
              </a:rPr>
              <a:t>ě</a:t>
            </a:r>
            <a:r>
              <a:rPr lang="cs-CZ" sz="2800" b="1" dirty="0" smtClean="0"/>
              <a:t> zde označuje měkkost předcházející souhlásky.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8596" y="3643314"/>
            <a:ext cx="780694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dirty="0" smtClean="0"/>
              <a:t>Napsané </a:t>
            </a:r>
            <a:r>
              <a:rPr lang="cs-CZ" sz="3200" b="1" dirty="0" err="1" smtClean="0"/>
              <a:t>dě</a:t>
            </a:r>
            <a:r>
              <a:rPr lang="cs-CZ" sz="3200" b="1" dirty="0" smtClean="0"/>
              <a:t>, tě, ně vyslovujeme /</a:t>
            </a:r>
            <a:r>
              <a:rPr lang="cs-CZ" sz="3200" b="1" dirty="0" err="1" smtClean="0"/>
              <a:t>ďe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ťe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ňe</a:t>
            </a:r>
            <a:r>
              <a:rPr lang="cs-CZ" sz="3200" b="1" dirty="0" smtClean="0"/>
              <a:t>/</a:t>
            </a:r>
            <a:endParaRPr lang="cs-CZ" sz="3200" b="1" dirty="0"/>
          </a:p>
        </p:txBody>
      </p:sp>
      <p:pic>
        <p:nvPicPr>
          <p:cNvPr id="1030" name="Picture 6" descr="C:\Users\Blanka\AppData\Local\Microsoft\Windows\Temporary Internet Files\Content.IE5\SYN3HWZP\MC9001963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643446"/>
            <a:ext cx="3571900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809625"/>
            <a:ext cx="523875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5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Doplň vhodná slova, odpovídej celou větou.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2844" y="1643050"/>
            <a:ext cx="877015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Kde spí kočka?…………………………………………………..</a:t>
            </a:r>
          </a:p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Kde spí pes?..............................................................</a:t>
            </a:r>
          </a:p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Co často dělá pes?..............................................................</a:t>
            </a:r>
          </a:p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Na čem je uvázaný zlý pes?………………………………………………..</a:t>
            </a:r>
          </a:p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Kde máte doma hodiny?………………………………………………………………</a:t>
            </a:r>
          </a:p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Kde visí záclony?...................................................................................</a:t>
            </a:r>
          </a:p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Kam maminka chodí vařit?........................................................................</a:t>
            </a:r>
          </a:p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Kam si dáváte šaty?...................................................................................</a:t>
            </a:r>
          </a:p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Kdo má chodit včas spát?.............................................................................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se zakulaceným rohem na stejné straně 3"/>
          <p:cNvSpPr/>
          <p:nvPr/>
        </p:nvSpPr>
        <p:spPr>
          <a:xfrm>
            <a:off x="357158" y="4786322"/>
            <a:ext cx="1071570" cy="285752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štěká</a:t>
            </a:r>
            <a:endParaRPr lang="cs-CZ" dirty="0"/>
          </a:p>
        </p:txBody>
      </p:sp>
      <p:sp>
        <p:nvSpPr>
          <p:cNvPr id="5" name="Obdélník se zakulaceným rohem na stejné straně 4"/>
          <p:cNvSpPr/>
          <p:nvPr/>
        </p:nvSpPr>
        <p:spPr>
          <a:xfrm>
            <a:off x="357158" y="5286388"/>
            <a:ext cx="1285884" cy="285752"/>
          </a:xfrm>
          <a:prstGeom prst="round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 půdě</a:t>
            </a:r>
            <a:endParaRPr lang="cs-CZ" dirty="0"/>
          </a:p>
        </p:txBody>
      </p:sp>
      <p:sp>
        <p:nvSpPr>
          <p:cNvPr id="6" name="Obdélník se zakulaceným rohem na stejné straně 5"/>
          <p:cNvSpPr/>
          <p:nvPr/>
        </p:nvSpPr>
        <p:spPr>
          <a:xfrm>
            <a:off x="1714480" y="4857760"/>
            <a:ext cx="1214446" cy="285752"/>
          </a:xfrm>
          <a:prstGeom prst="round2Same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 řetězu</a:t>
            </a:r>
            <a:endParaRPr lang="cs-CZ" dirty="0"/>
          </a:p>
        </p:txBody>
      </p:sp>
      <p:sp>
        <p:nvSpPr>
          <p:cNvPr id="7" name="Obdélník se zakulaceným rohem na stejné straně 6"/>
          <p:cNvSpPr/>
          <p:nvPr/>
        </p:nvSpPr>
        <p:spPr>
          <a:xfrm>
            <a:off x="1928794" y="5357826"/>
            <a:ext cx="1357322" cy="285752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 boudě</a:t>
            </a:r>
            <a:endParaRPr lang="cs-CZ" dirty="0"/>
          </a:p>
        </p:txBody>
      </p:sp>
      <p:sp>
        <p:nvSpPr>
          <p:cNvPr id="8" name="Obdélník se zakulaceným rohem na stejné straně 7"/>
          <p:cNvSpPr/>
          <p:nvPr/>
        </p:nvSpPr>
        <p:spPr>
          <a:xfrm>
            <a:off x="3286116" y="4786322"/>
            <a:ext cx="1428760" cy="285752"/>
          </a:xfrm>
          <a:prstGeom prst="round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 okně</a:t>
            </a:r>
            <a:endParaRPr lang="cs-CZ" dirty="0"/>
          </a:p>
        </p:txBody>
      </p:sp>
      <p:sp>
        <p:nvSpPr>
          <p:cNvPr id="9" name="Obdélník se zakulaceným rohem na stejné straně 8"/>
          <p:cNvSpPr/>
          <p:nvPr/>
        </p:nvSpPr>
        <p:spPr>
          <a:xfrm>
            <a:off x="3571868" y="5429264"/>
            <a:ext cx="1357322" cy="285752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děti</a:t>
            </a:r>
            <a:endParaRPr lang="cs-CZ" dirty="0"/>
          </a:p>
        </p:txBody>
      </p:sp>
      <p:sp>
        <p:nvSpPr>
          <p:cNvPr id="10" name="Obdélník se zakulaceným rohem na stejné straně 9"/>
          <p:cNvSpPr/>
          <p:nvPr/>
        </p:nvSpPr>
        <p:spPr>
          <a:xfrm>
            <a:off x="5000628" y="4786322"/>
            <a:ext cx="1357322" cy="285752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 stěně</a:t>
            </a:r>
            <a:endParaRPr lang="cs-CZ" dirty="0"/>
          </a:p>
        </p:txBody>
      </p:sp>
      <p:sp>
        <p:nvSpPr>
          <p:cNvPr id="11" name="Obdélník se zakulaceným rohem na stejné straně 10"/>
          <p:cNvSpPr/>
          <p:nvPr/>
        </p:nvSpPr>
        <p:spPr>
          <a:xfrm>
            <a:off x="5214942" y="5429264"/>
            <a:ext cx="1428760" cy="285752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 kuchyně</a:t>
            </a:r>
            <a:endParaRPr lang="cs-CZ" dirty="0"/>
          </a:p>
        </p:txBody>
      </p:sp>
      <p:sp>
        <p:nvSpPr>
          <p:cNvPr id="12" name="Obdélník se zakulaceným rohem na stejné straně 11"/>
          <p:cNvSpPr/>
          <p:nvPr/>
        </p:nvSpPr>
        <p:spPr>
          <a:xfrm>
            <a:off x="6786578" y="5072074"/>
            <a:ext cx="1571636" cy="285752"/>
          </a:xfrm>
          <a:prstGeom prst="round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 skříně</a:t>
            </a:r>
            <a:endParaRPr lang="cs-CZ" dirty="0"/>
          </a:p>
        </p:txBody>
      </p:sp>
      <p:pic>
        <p:nvPicPr>
          <p:cNvPr id="2050" name="Picture 2" descr="C:\Users\Blanka\AppData\Local\Microsoft\Windows\Temporary Internet Files\Content.IE5\0B0L0CFH\MC9001921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714356"/>
            <a:ext cx="1835728" cy="1979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567" y="1109730"/>
            <a:ext cx="6268778" cy="4695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86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25106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Zvířátko si vzalo na procházku své mládě, napiš dvojice a vyhledej skupiny </a:t>
            </a:r>
            <a:r>
              <a:rPr lang="cs-CZ" sz="3200" dirty="0" err="1" smtClean="0"/>
              <a:t>dě</a:t>
            </a:r>
            <a:r>
              <a:rPr lang="cs-CZ" sz="3200" dirty="0" smtClean="0"/>
              <a:t>, tě, ně.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28596" y="2143116"/>
            <a:ext cx="70245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92D050"/>
                </a:solidFill>
              </a:rPr>
              <a:t>Medvěd a ………………………………………………….</a:t>
            </a:r>
          </a:p>
          <a:p>
            <a:r>
              <a:rPr lang="cs-CZ" sz="2400" b="1" dirty="0" smtClean="0">
                <a:solidFill>
                  <a:srgbClr val="002060"/>
                </a:solidFill>
              </a:rPr>
              <a:t>Slon a ……………………………………………………….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Pes a ………………………………………………………….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Kočka a……………………………………………………….</a:t>
            </a:r>
          </a:p>
          <a:p>
            <a:r>
              <a:rPr lang="cs-CZ" sz="2400" b="1" dirty="0" smtClean="0">
                <a:solidFill>
                  <a:srgbClr val="7030A0"/>
                </a:solidFill>
              </a:rPr>
              <a:t>Ovce a…………………………………………………………</a:t>
            </a:r>
          </a:p>
          <a:p>
            <a:r>
              <a:rPr lang="cs-CZ" sz="2400" b="1" dirty="0" smtClean="0"/>
              <a:t>Vrána a………………………………………………………..</a:t>
            </a:r>
            <a:endParaRPr lang="cs-CZ" sz="2400" b="1" dirty="0"/>
          </a:p>
        </p:txBody>
      </p:sp>
      <p:pic>
        <p:nvPicPr>
          <p:cNvPr id="3074" name="Picture 2" descr="C:\Users\Blanka\AppData\Local\Microsoft\Windows\Temporary Internet Files\Content.IE5\SYN3HWZP\MC9002153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786322"/>
            <a:ext cx="1904246" cy="1683945"/>
          </a:xfrm>
          <a:prstGeom prst="rect">
            <a:avLst/>
          </a:prstGeom>
          <a:noFill/>
        </p:spPr>
      </p:pic>
      <p:pic>
        <p:nvPicPr>
          <p:cNvPr id="3076" name="Picture 4" descr="C:\Users\Blanka\AppData\Local\Microsoft\Windows\Temporary Internet Files\Content.IE5\0YCHHQZI\MC90021522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4556911"/>
            <a:ext cx="1948004" cy="2301089"/>
          </a:xfrm>
          <a:prstGeom prst="rect">
            <a:avLst/>
          </a:prstGeom>
          <a:noFill/>
        </p:spPr>
      </p:pic>
      <p:pic>
        <p:nvPicPr>
          <p:cNvPr id="3077" name="Picture 5" descr="C:\Users\Blanka\AppData\Local\Microsoft\Windows\Temporary Internet Files\Content.IE5\0B0L0CFH\MC90044478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4572008"/>
            <a:ext cx="1975484" cy="2100258"/>
          </a:xfrm>
          <a:prstGeom prst="rect">
            <a:avLst/>
          </a:prstGeom>
          <a:noFill/>
        </p:spPr>
      </p:pic>
      <p:pic>
        <p:nvPicPr>
          <p:cNvPr id="3078" name="Picture 6" descr="C:\Users\Blanka\AppData\Local\Microsoft\Windows\Temporary Internet Files\Content.IE5\SYN3HWZP\MC90041363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929198"/>
            <a:ext cx="1867934" cy="1265644"/>
          </a:xfrm>
          <a:prstGeom prst="rect">
            <a:avLst/>
          </a:prstGeom>
          <a:noFill/>
        </p:spPr>
      </p:pic>
      <p:pic>
        <p:nvPicPr>
          <p:cNvPr id="3079" name="Picture 7" descr="C:\Users\Blanka\AppData\Local\Microsoft\Windows\Temporary Internet Files\Content.IE5\9Y97RLNH\MC90029542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68" y="1571612"/>
            <a:ext cx="1744301" cy="2082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493075"/>
            <a:ext cx="4392488" cy="596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69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157</Words>
  <Application>Microsoft Office PowerPoint</Application>
  <PresentationFormat>Předvádění na obrazovce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Prezentace aplikace PowerPoint</vt:lpstr>
      <vt:lpstr>Prezentace aplikace PowerPoint</vt:lpstr>
      <vt:lpstr>Slova se skupinami dě, tě, ně</vt:lpstr>
      <vt:lpstr>Prezentace aplikace PowerPoint</vt:lpstr>
      <vt:lpstr>Doplň vhodná slova, odpovídej celou větou.</vt:lpstr>
      <vt:lpstr>Prezentace aplikace PowerPoint</vt:lpstr>
      <vt:lpstr>Zvířátko si vzalo na procházku své mládě, napiš dvojice a vyhledej skupiny dě, tě, ně.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Kristýna Krupková</dc:creator>
  <cp:lastModifiedBy>martin Libecajt</cp:lastModifiedBy>
  <cp:revision>31</cp:revision>
  <dcterms:created xsi:type="dcterms:W3CDTF">2011-06-20T10:40:08Z</dcterms:created>
  <dcterms:modified xsi:type="dcterms:W3CDTF">2018-02-13T19:53:31Z</dcterms:modified>
</cp:coreProperties>
</file>